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60" r:id="rId3"/>
    <p:sldId id="258" r:id="rId4"/>
    <p:sldId id="259" r:id="rId5"/>
    <p:sldId id="261" r:id="rId6"/>
    <p:sldId id="266" r:id="rId7"/>
    <p:sldId id="267" r:id="rId8"/>
    <p:sldId id="268" r:id="rId9"/>
    <p:sldId id="269" r:id="rId10"/>
    <p:sldId id="270" r:id="rId11"/>
    <p:sldId id="272" r:id="rId12"/>
    <p:sldId id="262" r:id="rId13"/>
    <p:sldId id="271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5894" autoAdjust="0"/>
  </p:normalViewPr>
  <p:slideViewPr>
    <p:cSldViewPr snapToGrid="0">
      <p:cViewPr varScale="1">
        <p:scale>
          <a:sx n="73" d="100"/>
          <a:sy n="73" d="100"/>
        </p:scale>
        <p:origin x="43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4A241-B1FA-4C67-8369-9FFA215E716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7086-6AAB-4FD5-9138-FE53194F7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프로젝트 이름 직방</a:t>
            </a:r>
            <a:r>
              <a:rPr lang="en-US" altLang="ko-KR"/>
              <a:t>, </a:t>
            </a:r>
            <a:r>
              <a:rPr lang="ko-KR" altLang="en-US"/>
              <a:t>다방과 같이 싸피의 방의 합성어 싸방입니다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시연 화면을 보여드리겠습니다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5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기존의 프로젝트의 불필요한 코드를 제거함으로써 가독성있는 코드로 프로젝트를 발전시키는데 목표를 두었습니다</a:t>
            </a:r>
            <a:r>
              <a:rPr lang="en-US" altLang="ko-KR"/>
              <a:t>. </a:t>
            </a:r>
          </a:p>
          <a:p>
            <a:r>
              <a:rPr lang="ko-KR" altLang="en-US"/>
              <a:t>클린코드라 함은 위에 적혀있다 싶이 </a:t>
            </a:r>
            <a:r>
              <a:rPr lang="en-US" altLang="ko-KR"/>
              <a:t>(</a:t>
            </a:r>
            <a:r>
              <a:rPr lang="ko-KR" altLang="en-US"/>
              <a:t>빨간색 글씨 읽기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5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저희 프로젝트에 클린코드를 적용한 일부분 중 하나은 </a:t>
            </a:r>
            <a:r>
              <a:rPr lang="en-US" altLang="ko-KR"/>
              <a:t>LoginController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ko-KR" altLang="en-US"/>
              <a:t>보시다시피 불필요했던 코드들이 있었고 이를 개선함으로써 가독성을 높이고 유연하게 동작할 수 있는 코드로 발전시킬수 있었습니다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1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앞으로 프로젝트를 개선하고싶은 점들입니다</a:t>
            </a:r>
            <a:r>
              <a:rPr lang="en-US" altLang="ko-KR"/>
              <a:t>.</a:t>
            </a:r>
          </a:p>
          <a:p>
            <a:r>
              <a:rPr lang="ko-KR" altLang="en-US"/>
              <a:t>본인 인증이나</a:t>
            </a:r>
            <a:r>
              <a:rPr lang="en-US" altLang="ko-KR"/>
              <a:t> </a:t>
            </a:r>
            <a:r>
              <a:rPr lang="ko-KR" altLang="en-US"/>
              <a:t>계좌 연동</a:t>
            </a:r>
            <a:r>
              <a:rPr lang="en-US" altLang="ko-KR"/>
              <a:t>, </a:t>
            </a:r>
            <a:r>
              <a:rPr lang="ko-KR" altLang="en-US"/>
              <a:t>찜기능 등을 추후에 추가로 개발해 나갈 예정입니다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3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후기는 다음과 같습니다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6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 발표를 마치겠습니다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C76F7-949C-4639-B2C3-5E6FE8A195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최근 부동산 업계에서 유명한 다방</a:t>
            </a:r>
            <a:r>
              <a:rPr lang="en-US" altLang="ko-KR"/>
              <a:t> </a:t>
            </a:r>
            <a:r>
              <a:rPr lang="ko-KR" altLang="en-US"/>
              <a:t>또는</a:t>
            </a:r>
            <a:r>
              <a:rPr lang="en-US" altLang="ko-KR"/>
              <a:t> </a:t>
            </a:r>
            <a:r>
              <a:rPr lang="ko-KR" altLang="en-US"/>
              <a:t>직방 서비스 플랫폼을 직접 구현해보게 됐습니다</a:t>
            </a:r>
            <a:r>
              <a:rPr lang="en-US" altLang="ko-KR"/>
              <a:t>.</a:t>
            </a:r>
            <a:br>
              <a:rPr lang="en-US" altLang="ko-KR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추진일정입니다</a:t>
            </a:r>
            <a:r>
              <a:rPr lang="en-US" altLang="ko-KR"/>
              <a:t>. </a:t>
            </a:r>
            <a:r>
              <a:rPr lang="ko-KR" altLang="en-US"/>
              <a:t>저희는 협업툴인 </a:t>
            </a:r>
            <a:r>
              <a:rPr lang="en-US" altLang="ko-KR"/>
              <a:t>git</a:t>
            </a:r>
            <a:r>
              <a:rPr lang="ko-KR" altLang="en-US"/>
              <a:t>을 이용했고 각자가 맡은 기능을 구현하면서 협업을 진행했습니다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4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커밋 기록을 통해서 추진 일정을 확인 할 수 있었습니다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74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시스템 구조 및 개발환경입니다</a:t>
            </a:r>
            <a:r>
              <a:rPr lang="en-US" altLang="ko-KR"/>
              <a:t>. </a:t>
            </a:r>
            <a:r>
              <a:rPr lang="ko-KR" altLang="en-US"/>
              <a:t>기본적으로 </a:t>
            </a:r>
            <a:r>
              <a:rPr lang="en-US" altLang="ko-KR"/>
              <a:t>Spring Boot</a:t>
            </a:r>
            <a:r>
              <a:rPr lang="ko-KR" altLang="en-US"/>
              <a:t>를 이용해 프로젝트를 개발했고 </a:t>
            </a:r>
            <a:endParaRPr lang="en-US" altLang="ko-KR"/>
          </a:p>
          <a:p>
            <a:r>
              <a:rPr lang="ko-KR" altLang="en-US"/>
              <a:t>최근 배운 내용인 </a:t>
            </a:r>
            <a:r>
              <a:rPr lang="en-US" altLang="ko-KR"/>
              <a:t>vue</a:t>
            </a:r>
            <a:r>
              <a:rPr lang="ko-KR" altLang="en-US"/>
              <a:t>를 일부 적용해 하이브리드 프로젝트를 개발했습니다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5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시연 화면을 보여드리겠습니다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6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4A721-936F-4F86-8CD2-A13D0AD16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5C6C75-35CB-4265-A0F0-F1C91EC91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5B090-BC75-4C72-B094-60CCDBEF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304BA-CC65-4F0B-9940-E63FB6C2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529BD-4B2C-4741-961F-D37A8AC4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0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E30E9-3429-4F3F-986F-4A8848CB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1AA075-C8A0-46CA-A282-AF5EB22BD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552F0-3338-4256-B29A-3779AF12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ED21B-1044-4A68-818A-9E7ED4B1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F1514-1643-4240-9EA9-DD9CCA37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49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B14CBE-4281-422A-ABDC-7ACCA35D1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AF721-7A59-4A49-A759-5C4ED005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2A829-278D-46E9-8642-0D76CEFF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0AF96-5272-41F6-8892-C50056AB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B5823-8EFC-4FEE-B7CB-4ABFD2BD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21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2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6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01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89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51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69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7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3C042-1808-455E-AF36-1803C024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234D7-6785-42B5-A303-F2D205160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DEAEC-0CFC-4EA6-8E84-64D31775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337CD-3E67-454E-A7E0-F61EF7A2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97973-1945-4241-B36B-4F2B5F1A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44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89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75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7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7B65D-7FB5-4AC0-8E89-5EB30095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F6B79-7225-46CD-A2B9-D723368D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3E8F2-528A-44FF-B3EB-1F3C3362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1EA3A-EF49-4C13-95F1-97B8631F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AC7F3-234F-4F1B-B0CE-2A0B1C56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9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57C5F-AF22-4CA3-9A27-742A5952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C430B-6749-4780-B8AB-637C8318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B78D0F-E28E-4E50-AD7E-5581BF08B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F17F09-9757-4F13-8B6F-1BCCB493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5B583-87EB-424E-8E7B-C55D0F3B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7262DC-1FE7-4C1D-82A2-ADA6AB05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0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C45BA-94B6-4454-B838-693857EA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6417AC-C6F5-4FA7-B591-CF1E7A314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A575E3-79D5-4EFB-AAE4-025BEF8B7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D314B4-CA6F-49A2-9BBB-ED7DCB475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77FF6-A288-4755-875C-85D562434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22E5FA-1AC8-4B01-BFDD-19CB4202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E41663-71F4-41B8-9DED-C7F089AE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65529D-F9D6-42FC-9ECD-6B147A6E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3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C9651-9FEF-476F-9D61-DF014284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FE68BE-E001-41F3-A985-05F1489C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DB243-3ADC-4D5B-B7FF-C4D8CF19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550052-0322-4AA4-A564-273855BD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3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AA05FD-1731-4353-ABAB-8DE93FF2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A93165-6E26-4196-A9D5-D5B6CA9C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6A041-CC57-4F3F-92BE-53D7E109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8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43F67-83A8-4546-BD56-33ADF978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337EC-545E-44FA-8B7C-7BA8790E0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A7A91-8920-489B-AD18-C64778F4A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60EB41-E4E1-4045-B4D9-DCC194E0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52708-8996-4949-AF32-8B5FE71C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56081C-D0B0-4ADE-8F73-D966A794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4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C29D7-E966-405A-AF42-9D9CFF94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A45CD3-5208-4ACD-A00A-D0EB756EB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8A8DC-4E81-4D36-BEB7-319A4350A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E54C27-4608-4BCB-8A1A-814417B0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29B59-AFB3-4BF8-A860-0B1B43A1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55C06-614F-4B3A-9CD9-DE6C4223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4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2E8B1C-9148-4F06-8F20-1577CBD6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DF65B-F20F-4E47-81E6-E889010E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F8028-5AC4-4417-B01D-D8B59E5EB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5A59D-1FD4-4281-948F-22399F313C6B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81D26-2EED-45BE-9201-BFAC98DE1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8A6E1-5F2F-4860-B080-50CF9680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118B6-1707-4E9A-AFCB-CFFC9AA54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6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80E9-F562-4ADC-9C95-311ED8011E61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7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E31EC-F5C5-43A7-95D2-E0D46F4877DA}"/>
              </a:ext>
            </a:extLst>
          </p:cNvPr>
          <p:cNvSpPr/>
          <p:nvPr/>
        </p:nvSpPr>
        <p:spPr>
          <a:xfrm>
            <a:off x="493485" y="2132341"/>
            <a:ext cx="4230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SSABANG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621394" y="3541080"/>
            <a:ext cx="812800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003827-1639-4429-AF19-1FF62791E903}"/>
              </a:ext>
            </a:extLst>
          </p:cNvPr>
          <p:cNvSpPr/>
          <p:nvPr/>
        </p:nvSpPr>
        <p:spPr>
          <a:xfrm>
            <a:off x="536696" y="4151158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기라성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9F69A8-777E-4598-84C7-5E7E69D79D7F}"/>
              </a:ext>
            </a:extLst>
          </p:cNvPr>
          <p:cNvSpPr/>
          <p:nvPr/>
        </p:nvSpPr>
        <p:spPr>
          <a:xfrm>
            <a:off x="1335306" y="414947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박지훈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D2A62B-69F6-4A00-8533-D11BE9EB5305}"/>
              </a:ext>
            </a:extLst>
          </p:cNvPr>
          <p:cNvSpPr/>
          <p:nvPr/>
        </p:nvSpPr>
        <p:spPr>
          <a:xfrm>
            <a:off x="536696" y="3875668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SSAFY</a:t>
            </a:r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광주 </a:t>
            </a:r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</a:t>
            </a:r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 </a:t>
            </a:r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반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11-25 20-26-59-466">
            <a:hlinkClick r:id="" action="ppaction://media"/>
            <a:extLst>
              <a:ext uri="{FF2B5EF4-FFF2-40B4-BE49-F238E27FC236}">
                <a16:creationId xmlns:a16="http://schemas.microsoft.com/office/drawing/2014/main" id="{88A73C73-B0BE-45EB-A794-27F2576FF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753AE0-D24F-41ED-A434-175070E40FCE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7CB2E-569F-49C5-B62E-86EF4885CC72}"/>
              </a:ext>
            </a:extLst>
          </p:cNvPr>
          <p:cNvSpPr txBox="1"/>
          <p:nvPr/>
        </p:nvSpPr>
        <p:spPr>
          <a:xfrm>
            <a:off x="297043" y="2808677"/>
            <a:ext cx="1137090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&lt; </a:t>
            </a:r>
            <a:r>
              <a:rPr lang="ko-KR" altLang="en-US" sz="2800" i="0" dirty="0" err="1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클린코드</a:t>
            </a:r>
            <a:r>
              <a:rPr lang="ko-KR" altLang="en-US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정의 </a:t>
            </a:r>
            <a:r>
              <a:rPr lang="en-US" altLang="ko-KR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&gt;</a:t>
            </a:r>
          </a:p>
          <a:p>
            <a:endParaRPr lang="en-US" altLang="ko-KR" i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ko-KR" altLang="en-US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코드를 작성한 의도와 목적이 명확하며 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다른 사람이 쉽게 읽을 수 있어야 </a:t>
            </a:r>
            <a:r>
              <a:rPr lang="ko-KR" altLang="en-US" i="0">
                <a:solidFill>
                  <a:srgbClr val="FF0000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한다</a:t>
            </a:r>
            <a:r>
              <a:rPr lang="ko-KR" altLang="en-US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는 점</a:t>
            </a:r>
            <a:endParaRPr lang="en-US" altLang="ko-KR" i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i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ko-KR" altLang="en-US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코드의 </a:t>
            </a:r>
            <a:r>
              <a:rPr lang="ko-KR" altLang="en-US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가독성이 좋다는 것은 다른 사람이 코드를 이해하는데 들이는 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시간을 최소화하는 방식으로 작성</a:t>
            </a:r>
            <a:r>
              <a:rPr lang="ko-KR" altLang="en-US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된다는 </a:t>
            </a:r>
            <a:r>
              <a:rPr lang="ko-KR" altLang="en-US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것을 의미</a:t>
            </a:r>
            <a:endParaRPr lang="en-US" altLang="ko-KR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40610-5F31-4037-953D-F29CB26BD354}"/>
              </a:ext>
            </a:extLst>
          </p:cNvPr>
          <p:cNvSpPr txBox="1"/>
          <p:nvPr/>
        </p:nvSpPr>
        <p:spPr>
          <a:xfrm>
            <a:off x="140610" y="1456178"/>
            <a:ext cx="299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적용한 패턴과 핵심 알고리즘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3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753AE0-D24F-41ED-A434-175070E40FCE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F116D5-2DA0-45F1-B671-BD18541C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88" y="2609850"/>
            <a:ext cx="5295900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22E59-AABF-4CCA-9EF7-9712FB00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0" y="1888834"/>
            <a:ext cx="6213123" cy="443865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023D2C-BD29-406E-90B2-FBFF3E36F7E1}"/>
              </a:ext>
            </a:extLst>
          </p:cNvPr>
          <p:cNvCxnSpPr>
            <a:cxnSpLocks/>
          </p:cNvCxnSpPr>
          <p:nvPr/>
        </p:nvCxnSpPr>
        <p:spPr>
          <a:xfrm>
            <a:off x="5743575" y="3895725"/>
            <a:ext cx="9239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0621E4-5E19-4EE8-AB97-B77C73633167}"/>
              </a:ext>
            </a:extLst>
          </p:cNvPr>
          <p:cNvSpPr txBox="1"/>
          <p:nvPr/>
        </p:nvSpPr>
        <p:spPr>
          <a:xfrm>
            <a:off x="2155705" y="6098428"/>
            <a:ext cx="2182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Login Controller</a:t>
            </a:r>
            <a:r>
              <a:rPr lang="ko-KR" altLang="en-US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코드 수정 </a:t>
            </a:r>
            <a:r>
              <a:rPr lang="ko-KR" altLang="en-US" i="0">
                <a:solidFill>
                  <a:srgbClr val="FF0000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전</a:t>
            </a:r>
            <a:endParaRPr lang="en-US" altLang="ko-KR" i="0" dirty="0">
              <a:solidFill>
                <a:srgbClr val="FF0000"/>
              </a:solidFill>
              <a:effectLst/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A6D96-CD72-4BEE-8AEA-8349530F4E2D}"/>
              </a:ext>
            </a:extLst>
          </p:cNvPr>
          <p:cNvSpPr txBox="1"/>
          <p:nvPr/>
        </p:nvSpPr>
        <p:spPr>
          <a:xfrm>
            <a:off x="140610" y="1456178"/>
            <a:ext cx="299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적용한 패턴과 핵심 알고리즘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D9420-0643-4DCF-8129-26ADE2C92CFC}"/>
              </a:ext>
            </a:extLst>
          </p:cNvPr>
          <p:cNvSpPr txBox="1"/>
          <p:nvPr/>
        </p:nvSpPr>
        <p:spPr>
          <a:xfrm>
            <a:off x="8225572" y="6098428"/>
            <a:ext cx="2182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Login Controller</a:t>
            </a:r>
            <a:r>
              <a:rPr lang="ko-KR" altLang="en-US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코드 수정 </a:t>
            </a:r>
            <a:r>
              <a:rPr lang="ko-KR" altLang="en-US" i="0">
                <a:solidFill>
                  <a:srgbClr val="FF0000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후</a:t>
            </a:r>
            <a:endParaRPr lang="en-US" altLang="ko-KR" i="0" dirty="0">
              <a:solidFill>
                <a:srgbClr val="FF0000"/>
              </a:solidFill>
              <a:effectLst/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24032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기대효과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855DE7-DED1-48D1-B65A-F72EFF10EB2F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B0A88-6990-4402-8330-7CA8B50817C4}"/>
              </a:ext>
            </a:extLst>
          </p:cNvPr>
          <p:cNvSpPr txBox="1"/>
          <p:nvPr/>
        </p:nvSpPr>
        <p:spPr>
          <a:xfrm>
            <a:off x="1549575" y="2399437"/>
            <a:ext cx="909285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&lt; </a:t>
            </a:r>
            <a:r>
              <a:rPr lang="ko-KR" altLang="en-US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개선사항 </a:t>
            </a:r>
            <a:r>
              <a:rPr lang="en-US" altLang="ko-KR" sz="2800" i="0" dirty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&gt;</a:t>
            </a:r>
          </a:p>
          <a:p>
            <a:endParaRPr lang="en-US" altLang="ko-KR" sz="2000" dirty="0">
              <a:solidFill>
                <a:srgbClr val="222426"/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1. SMTP API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</a:t>
            </a:r>
            <a:r>
              <a:rPr lang="ko-KR" altLang="en-US" sz="2000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활용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하여</a:t>
            </a:r>
            <a:r>
              <a:rPr lang="ko-KR" altLang="en-US" sz="2000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회원가입</a:t>
            </a:r>
            <a:r>
              <a:rPr lang="en-US" altLang="ko-KR" sz="2000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i="0" dirty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변경 시 이메일 혹은 휴대폰 번호 인증</a:t>
            </a:r>
            <a:endParaRPr lang="en-US" altLang="ko-KR" sz="2000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sz="2000" dirty="0">
              <a:solidFill>
                <a:srgbClr val="222426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금융결제원 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API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활용하여 계좌 연동 및 상담 예약 기능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선결제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endParaRPr lang="en-US" altLang="ko-KR" sz="2000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최근 본 방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최근 본 단지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찜한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방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찜한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단지 기능</a:t>
            </a:r>
            <a:endParaRPr lang="en-US" altLang="ko-KR" sz="2000" dirty="0">
              <a:solidFill>
                <a:srgbClr val="222426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sz="2000" dirty="0">
              <a:solidFill>
                <a:srgbClr val="222426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4. </a:t>
            </a:r>
            <a:r>
              <a:rPr lang="ko-KR" altLang="en-US" sz="2000" dirty="0" err="1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평수별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준공년도별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세대수별</a:t>
            </a:r>
            <a:r>
              <a:rPr lang="en-US" altLang="ko-KR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검색 </a:t>
            </a:r>
            <a:endParaRPr lang="en-US" altLang="ko-KR" sz="2000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후기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1435940-517E-425E-94E9-0D1677AFFA1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8F4793-797E-4F0B-B537-BD9332183D93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156F5-A3CE-4A78-903E-CFEA65DD4848}"/>
              </a:ext>
            </a:extLst>
          </p:cNvPr>
          <p:cNvSpPr txBox="1"/>
          <p:nvPr/>
        </p:nvSpPr>
        <p:spPr>
          <a:xfrm>
            <a:off x="1470578" y="1935383"/>
            <a:ext cx="902383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&lt; </a:t>
            </a:r>
            <a:r>
              <a:rPr lang="ko-KR" altLang="en-US" sz="2400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기라성</a:t>
            </a:r>
            <a:r>
              <a:rPr lang="en-US" altLang="ko-KR" sz="2400">
                <a:solidFill>
                  <a:srgbClr val="222426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&gt;</a:t>
            </a:r>
          </a:p>
          <a:p>
            <a:r>
              <a:rPr lang="en-US" altLang="ko-KR" sz="2000" i="0">
                <a:solidFill>
                  <a:srgbClr val="222426"/>
                </a:solidFill>
                <a:effectLst/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오랜만에 웹 프로젝트를 진행하면서 그동안 까먹었던 내용들을 다시 상기시킬 수 있었습니다</a:t>
            </a:r>
            <a:r>
              <a:rPr lang="en-US" altLang="ko-KR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ko-KR" altLang="en-US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관통 프로젝트 기간이 개발자로 성장하는데 많은 도움이 될 수 있었습니다</a:t>
            </a:r>
            <a:r>
              <a:rPr lang="en-US" altLang="ko-KR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r>
              <a:rPr lang="ko-KR" altLang="en-US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하지만 추가기능을 하기에 개발기간이 짧아서 원했던 기술을 적용하지 못한점이 많이 아쉬웠습니다</a:t>
            </a:r>
            <a:r>
              <a:rPr lang="en-US" altLang="ko-KR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en-US" altLang="ko-KR" sz="2000" i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sz="2000">
              <a:solidFill>
                <a:srgbClr val="222426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sz="2000">
              <a:solidFill>
                <a:srgbClr val="222426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400">
                <a:solidFill>
                  <a:srgbClr val="222426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&lt; </a:t>
            </a:r>
            <a:r>
              <a:rPr lang="ko-KR" altLang="en-US" sz="2400">
                <a:solidFill>
                  <a:srgbClr val="222426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박지훈 </a:t>
            </a:r>
            <a:r>
              <a:rPr lang="en-US" altLang="ko-KR" sz="2400">
                <a:solidFill>
                  <a:srgbClr val="222426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&gt;</a:t>
            </a:r>
          </a:p>
          <a:p>
            <a:r>
              <a:rPr lang="ko-KR" altLang="en-US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처음으로 웹 프로젝트를 진행하면서 어렵고 힘들었던 부분들도 있었지만</a:t>
            </a:r>
            <a:r>
              <a:rPr lang="en-US" altLang="ko-KR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r>
              <a:rPr lang="ko-KR" altLang="en-US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새롭게 알게 되었던 흐름과 기술들을 통해 웹 개발 역량을 쌓는데 많은 도움이 되었습니다</a:t>
            </a:r>
            <a:r>
              <a:rPr lang="en-US" altLang="ko-KR" sz="2000" i="0">
                <a:solidFill>
                  <a:srgbClr val="222426"/>
                </a:solidFill>
                <a:effectLst/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더 다양한 기능을 구현하고 싶었지만 시간이나 기술적으로 하지 못해 아쉬웠지만 좋은 경험이었습니다</a:t>
            </a:r>
            <a:r>
              <a:rPr lang="en-US" altLang="ko-KR" sz="2000">
                <a:solidFill>
                  <a:srgbClr val="222426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en-US" altLang="ko-KR" sz="2000" i="0" dirty="0">
              <a:solidFill>
                <a:srgbClr val="222426"/>
              </a:solidFill>
              <a:effectLst/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1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43F0C4A-0E65-4F85-A3FD-F02B11C9F04B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3FCCE8-7D75-4734-82A7-EA32BFF4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A01239-A542-4218-A3FB-45FF23B7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D1349-0E7A-4723-BD25-75737F871A79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33A231-6FE7-4088-A11E-C5E95584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417D79-3B99-47BB-8266-681E8BB7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CAFEAE-D339-4C78-B5B5-9DB71403E0D2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D808F1-0CB9-48A2-9AAB-070E80F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CAF6F1-D894-45C1-87C7-2BCC375AA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D0DA8F-B87D-4ED4-AC1D-34DFFD9B5327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312E17-FFE9-43D7-B43D-74E45FA1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66F0A1-98FE-41EB-874C-43E7D701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B7B982-4425-44BD-AFB1-49573B5ED277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17054B-4875-4C99-AA79-A7AC8FA3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0F5D446-4157-40EE-B25C-E5DD8BF8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D553C9-606A-4C77-9873-842D4E6F5B7E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1FADE0-2326-4F98-A2B8-494948E3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AD9C8B9-AA78-4B4B-B326-58EF5821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97AE8F-CB86-46C7-BE09-1BFED60FAB46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3572AAC-74A3-4F93-B751-EC4F01B6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189675-0BB2-418C-968F-B212B872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801155-9497-4CBA-BDB4-7B74DF512825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B7CA4D-D6B3-4645-8EC7-4B619B1A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A4E459-86C4-4744-ABB1-81DDC4CF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6139A-138D-42AB-A679-77DC9732509E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00D13F-EE1E-42D2-8744-191C8E40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4641583-EF92-4013-9D0D-869C9BEE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C60DEC-5F93-4137-9BB3-DE1922E7626C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1D1879-6FF4-4547-AABA-722178D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CEACE3-7B1F-44B6-A5A5-2EBF263BE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53FEA3-3544-4AD7-8C57-1AD9F7E39A0C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FC88AB-A7E4-40DE-939E-09AAFD11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D29E90-F77F-412F-B7C1-4E25D1D7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493485" y="845304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감사합니다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6996A2-4570-42C8-9F0A-623D0A0B141C}"/>
              </a:ext>
            </a:extLst>
          </p:cNvPr>
          <p:cNvCxnSpPr/>
          <p:nvPr/>
        </p:nvCxnSpPr>
        <p:spPr>
          <a:xfrm>
            <a:off x="621394" y="2195554"/>
            <a:ext cx="812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536695" y="2585087"/>
            <a:ext cx="425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SSABANG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3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53D14C-CA20-493B-AE16-2C4347FF13D2}"/>
              </a:ext>
            </a:extLst>
          </p:cNvPr>
          <p:cNvGrpSpPr/>
          <p:nvPr/>
        </p:nvGrpSpPr>
        <p:grpSpPr>
          <a:xfrm>
            <a:off x="5647435" y="5566696"/>
            <a:ext cx="1244510" cy="845934"/>
            <a:chOff x="5722753" y="5784356"/>
            <a:chExt cx="1244510" cy="8459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473C895-8E62-4133-B2C2-DBC4B3AC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2753" y="5834534"/>
              <a:ext cx="1179723" cy="79575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FEDB7F3-EE2A-45CA-85D5-35F894CF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7540" y="5784356"/>
              <a:ext cx="1179723" cy="795756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A3E8764-0A04-4382-AACC-CB89B084EFFC}"/>
              </a:ext>
            </a:extLst>
          </p:cNvPr>
          <p:cNvGrpSpPr/>
          <p:nvPr/>
        </p:nvGrpSpPr>
        <p:grpSpPr>
          <a:xfrm>
            <a:off x="493485" y="846591"/>
            <a:ext cx="2874505" cy="1983815"/>
            <a:chOff x="493485" y="846591"/>
            <a:chExt cx="2874505" cy="19838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493485" y="846591"/>
              <a:ext cx="28745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INDEX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2188041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36696" y="2522629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SSABANG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EFC3E5-3CB8-4E6C-8EBE-9619387148F4}"/>
              </a:ext>
            </a:extLst>
          </p:cNvPr>
          <p:cNvGrpSpPr/>
          <p:nvPr/>
        </p:nvGrpSpPr>
        <p:grpSpPr>
          <a:xfrm>
            <a:off x="636271" y="4019981"/>
            <a:ext cx="3017718" cy="2088970"/>
            <a:chOff x="3444159" y="2428374"/>
            <a:chExt cx="2766731" cy="191522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A2D608A-A7BB-478E-9EE9-A060FB7A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444159" y="2429249"/>
              <a:ext cx="2703566" cy="191039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F2C42CF-C8DB-4F0A-9A28-0CA4FA19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512160" y="2428374"/>
              <a:ext cx="2698730" cy="191522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E3A589-58A7-475A-9A29-C9D75D162772}"/>
              </a:ext>
            </a:extLst>
          </p:cNvPr>
          <p:cNvGrpSpPr/>
          <p:nvPr/>
        </p:nvGrpSpPr>
        <p:grpSpPr>
          <a:xfrm>
            <a:off x="3916490" y="4538096"/>
            <a:ext cx="2209991" cy="1894886"/>
            <a:chOff x="3916490" y="4833051"/>
            <a:chExt cx="2209991" cy="18948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941CBD-EEC5-482B-A299-63F2B737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490" y="4891576"/>
              <a:ext cx="2142421" cy="18363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218C23-50DD-4050-8829-7545C697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8495" y="4833051"/>
              <a:ext cx="2147986" cy="185305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473F78-DFAE-45D8-8D0F-1E135BD3B66A}"/>
              </a:ext>
            </a:extLst>
          </p:cNvPr>
          <p:cNvGrpSpPr/>
          <p:nvPr/>
        </p:nvGrpSpPr>
        <p:grpSpPr>
          <a:xfrm>
            <a:off x="3290542" y="5279664"/>
            <a:ext cx="1164208" cy="995765"/>
            <a:chOff x="3250175" y="5420910"/>
            <a:chExt cx="1164208" cy="99576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B5D94AA-8B17-4E1C-A97E-E3BFB1AB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175" y="5472706"/>
              <a:ext cx="1098877" cy="94396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82D03CA-DFA5-431B-8A48-3EFBEC68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0665" y="5420910"/>
              <a:ext cx="1103718" cy="94881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FAE5EE9-38E1-46E9-8881-5218FB5E3F50}"/>
              </a:ext>
            </a:extLst>
          </p:cNvPr>
          <p:cNvGrpSpPr/>
          <p:nvPr/>
        </p:nvGrpSpPr>
        <p:grpSpPr>
          <a:xfrm rot="2700000">
            <a:off x="46271" y="6287206"/>
            <a:ext cx="1598798" cy="215348"/>
            <a:chOff x="9769278" y="2663051"/>
            <a:chExt cx="1598798" cy="2153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5A6CA94-9FBF-41F9-8447-E387C138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1FA5DBD-0D77-4B06-964A-D50FDBDB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00D7448-D74F-4023-B29D-29292DF07EB8}"/>
              </a:ext>
            </a:extLst>
          </p:cNvPr>
          <p:cNvGrpSpPr/>
          <p:nvPr/>
        </p:nvGrpSpPr>
        <p:grpSpPr>
          <a:xfrm>
            <a:off x="6931332" y="5865634"/>
            <a:ext cx="541765" cy="618146"/>
            <a:chOff x="10297420" y="3228149"/>
            <a:chExt cx="541765" cy="618146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B29DD09-8016-4A92-94EF-014736C0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2705FCE-9B40-40C2-9B28-C01A2AA6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E4D4CF-E815-4434-98D1-D205C55FA41F}"/>
              </a:ext>
            </a:extLst>
          </p:cNvPr>
          <p:cNvSpPr/>
          <p:nvPr/>
        </p:nvSpPr>
        <p:spPr>
          <a:xfrm>
            <a:off x="8148131" y="1266853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배경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BDCB9E5-FFCC-44D7-88FF-298A36A28988}"/>
              </a:ext>
            </a:extLst>
          </p:cNvPr>
          <p:cNvGrpSpPr/>
          <p:nvPr/>
        </p:nvGrpSpPr>
        <p:grpSpPr>
          <a:xfrm>
            <a:off x="10301142" y="1176139"/>
            <a:ext cx="1210672" cy="1015663"/>
            <a:chOff x="10301142" y="1020111"/>
            <a:chExt cx="1210672" cy="101566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10301142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98D1D91-05E2-4959-93FE-97A85048BE1D}"/>
                </a:ext>
              </a:extLst>
            </p:cNvPr>
            <p:cNvSpPr/>
            <p:nvPr/>
          </p:nvSpPr>
          <p:spPr>
            <a:xfrm>
              <a:off x="10814756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1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05397-CBA0-4CD3-BDA0-ECCF9AD60C5A}"/>
              </a:ext>
            </a:extLst>
          </p:cNvPr>
          <p:cNvSpPr/>
          <p:nvPr/>
        </p:nvSpPr>
        <p:spPr>
          <a:xfrm>
            <a:off x="8148131" y="2157798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일정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D7C0A2A-A26E-480E-BB16-AFFA888352E0}"/>
              </a:ext>
            </a:extLst>
          </p:cNvPr>
          <p:cNvGrpSpPr/>
          <p:nvPr/>
        </p:nvGrpSpPr>
        <p:grpSpPr>
          <a:xfrm>
            <a:off x="10301142" y="2067084"/>
            <a:ext cx="1210672" cy="1015663"/>
            <a:chOff x="10301142" y="2068439"/>
            <a:chExt cx="1210672" cy="101566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919B701-D778-4C93-94E3-303F81815B4B}"/>
                </a:ext>
              </a:extLst>
            </p:cNvPr>
            <p:cNvSpPr/>
            <p:nvPr/>
          </p:nvSpPr>
          <p:spPr>
            <a:xfrm>
              <a:off x="10301142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45B8DA0-3445-4516-A548-DC886D3B14F2}"/>
                </a:ext>
              </a:extLst>
            </p:cNvPr>
            <p:cNvSpPr/>
            <p:nvPr/>
          </p:nvSpPr>
          <p:spPr>
            <a:xfrm>
              <a:off x="10814756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2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192E14-BAD6-49C3-BA68-75997109C95C}"/>
              </a:ext>
            </a:extLst>
          </p:cNvPr>
          <p:cNvSpPr/>
          <p:nvPr/>
        </p:nvSpPr>
        <p:spPr>
          <a:xfrm>
            <a:off x="8148131" y="3048743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결과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C90E520-DAF2-4026-9D5D-E5A6BF20ECDD}"/>
              </a:ext>
            </a:extLst>
          </p:cNvPr>
          <p:cNvGrpSpPr/>
          <p:nvPr/>
        </p:nvGrpSpPr>
        <p:grpSpPr>
          <a:xfrm>
            <a:off x="10301142" y="2958029"/>
            <a:ext cx="1210672" cy="1015663"/>
            <a:chOff x="10301142" y="3116767"/>
            <a:chExt cx="1210672" cy="1015663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79255FA-8530-41A4-ACF2-32801F96C5EF}"/>
                </a:ext>
              </a:extLst>
            </p:cNvPr>
            <p:cNvSpPr/>
            <p:nvPr/>
          </p:nvSpPr>
          <p:spPr>
            <a:xfrm>
              <a:off x="10301142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44C013B-AE1E-43E2-A213-9E0500141C92}"/>
                </a:ext>
              </a:extLst>
            </p:cNvPr>
            <p:cNvSpPr/>
            <p:nvPr/>
          </p:nvSpPr>
          <p:spPr>
            <a:xfrm>
              <a:off x="10814756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3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7EA967-CEA9-44DE-9294-0D152AA293B8}"/>
              </a:ext>
            </a:extLst>
          </p:cNvPr>
          <p:cNvSpPr/>
          <p:nvPr/>
        </p:nvSpPr>
        <p:spPr>
          <a:xfrm>
            <a:off x="8148131" y="3939688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기대효과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AB0DD09-CB23-4BAF-BC24-EB6F01DC53B1}"/>
              </a:ext>
            </a:extLst>
          </p:cNvPr>
          <p:cNvGrpSpPr/>
          <p:nvPr/>
        </p:nvGrpSpPr>
        <p:grpSpPr>
          <a:xfrm>
            <a:off x="10301142" y="3848974"/>
            <a:ext cx="1210672" cy="1015663"/>
            <a:chOff x="10301142" y="4165095"/>
            <a:chExt cx="1210672" cy="101566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BACD705-F373-414B-9DF6-DEF1FA8C3AB5}"/>
                </a:ext>
              </a:extLst>
            </p:cNvPr>
            <p:cNvSpPr/>
            <p:nvPr/>
          </p:nvSpPr>
          <p:spPr>
            <a:xfrm>
              <a:off x="10301142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00B334A-0471-4F75-BF07-598A70D97F6B}"/>
                </a:ext>
              </a:extLst>
            </p:cNvPr>
            <p:cNvSpPr/>
            <p:nvPr/>
          </p:nvSpPr>
          <p:spPr>
            <a:xfrm>
              <a:off x="10814756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4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7B5F3E0-8716-4DBC-9C00-68995BAFCA3B}"/>
              </a:ext>
            </a:extLst>
          </p:cNvPr>
          <p:cNvSpPr/>
          <p:nvPr/>
        </p:nvSpPr>
        <p:spPr>
          <a:xfrm>
            <a:off x="8148131" y="4830633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후기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9DDFBE-8672-4EFD-884A-371B8F87DAA3}"/>
              </a:ext>
            </a:extLst>
          </p:cNvPr>
          <p:cNvGrpSpPr/>
          <p:nvPr/>
        </p:nvGrpSpPr>
        <p:grpSpPr>
          <a:xfrm>
            <a:off x="10301142" y="4739919"/>
            <a:ext cx="1210672" cy="1015663"/>
            <a:chOff x="10301142" y="4165095"/>
            <a:chExt cx="1210672" cy="101566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D3DB05F-DB76-48E8-952F-C1DC6A611B94}"/>
                </a:ext>
              </a:extLst>
            </p:cNvPr>
            <p:cNvSpPr/>
            <p:nvPr/>
          </p:nvSpPr>
          <p:spPr>
            <a:xfrm>
              <a:off x="10301142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17F94A3-07EA-4EBA-B173-2752B7207790}"/>
                </a:ext>
              </a:extLst>
            </p:cNvPr>
            <p:cNvSpPr/>
            <p:nvPr/>
          </p:nvSpPr>
          <p:spPr>
            <a:xfrm>
              <a:off x="10814756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anose="020B0600000101010101" pitchFamily="50" charset="-127"/>
                  <a:ea typeface="한수원 한돋움 Bold" panose="020B0600000101010101" pitchFamily="50" charset="-127"/>
                </a:rPr>
                <a:t>5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6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F54E38F-9565-44C2-95EB-B56A5E7E1804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배경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B01C071-4524-4417-BA88-B0B68AEC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3" y="1935383"/>
            <a:ext cx="6530080" cy="3295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7E0201-AFA1-40E1-B651-2CA6A3C5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067" y="2802730"/>
            <a:ext cx="7620000" cy="3845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98027-9072-441B-8BEC-5C7A8EAFDE87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 배경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6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30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일정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40BFD8-CCCF-4980-9317-7A08E5321BA6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2CED9-BA3B-4F19-A363-753BF70A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678197"/>
            <a:ext cx="9720000" cy="5012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00A192-18D4-4047-95CD-245DEE43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358" b="96058"/>
          <a:stretch/>
        </p:blipFill>
        <p:spPr>
          <a:xfrm>
            <a:off x="1164114" y="1500397"/>
            <a:ext cx="330172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F18766-7E1B-4162-96C7-80D277C54924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추진 일정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0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30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일정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40BFD8-CCCF-4980-9317-7A08E5321BA6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F9884-9CAC-439E-8826-8D0CE900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1610067"/>
            <a:ext cx="9488267" cy="2631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57A69C-CEC8-4C9F-B637-5E6701744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9"/>
          <a:stretch/>
        </p:blipFill>
        <p:spPr>
          <a:xfrm>
            <a:off x="3648074" y="2921012"/>
            <a:ext cx="8158825" cy="36176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0F1C0-86D3-4456-AD4D-64BD59C3B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32" b="91206"/>
          <a:stretch/>
        </p:blipFill>
        <p:spPr>
          <a:xfrm>
            <a:off x="1166499" y="1493774"/>
            <a:ext cx="257817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990B5-11D8-49A6-9A5A-B0FDEF82BCC0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추진 일정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01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30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일정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40BFD8-CCCF-4980-9317-7A08E5321BA6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F34D15-4F64-427E-BDCB-7EDF1989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1646722"/>
            <a:ext cx="10615581" cy="19078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FD89F4-6536-4942-8BFB-FA3FB9B9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19" y="1610067"/>
            <a:ext cx="7219948" cy="5108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FC6631-5CFE-4989-9F59-3C97FF095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31" b="89858"/>
          <a:stretch/>
        </p:blipFill>
        <p:spPr>
          <a:xfrm>
            <a:off x="1161959" y="1526698"/>
            <a:ext cx="3331707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917479-6693-456F-B0B0-70EB30DDD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081" b="96945"/>
          <a:stretch/>
        </p:blipFill>
        <p:spPr>
          <a:xfrm>
            <a:off x="4583994" y="1492496"/>
            <a:ext cx="2818141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DE0014-1D08-41EA-A3E6-6AE08C492133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추진 일정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9510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1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30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일정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40BFD8-CCCF-4980-9317-7A08E5321BA6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82224-248C-4D4A-BCF8-9C343E5F8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610067"/>
            <a:ext cx="9720000" cy="4992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D54CE-895D-480A-A5ED-7FECE2102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92" b="95964"/>
          <a:stretch/>
        </p:blipFill>
        <p:spPr>
          <a:xfrm>
            <a:off x="1176678" y="1485668"/>
            <a:ext cx="2866961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2D36C-2883-49D7-B294-4B1E59041617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추진 일정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5B63A8C7-173E-4C51-8A4F-F0B633A9F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14" y="2829288"/>
            <a:ext cx="1027245" cy="102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/>
              </a:rPr>
              <a:t>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753AE0-D24F-41ED-A434-175070E40FCE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AB907-993F-4AD2-8142-EB605AFEE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63" y="4829597"/>
            <a:ext cx="1393040" cy="731346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D7AC40C-3EB5-4D56-B781-0F681C973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97" y="4830322"/>
            <a:ext cx="580133" cy="580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6B5D0-5782-4733-AD1E-BDE5556CE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5" y="4793544"/>
            <a:ext cx="682235" cy="682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83882-034C-431D-9828-E0E76E17DCF2}"/>
              </a:ext>
            </a:extLst>
          </p:cNvPr>
          <p:cNvSpPr txBox="1"/>
          <p:nvPr/>
        </p:nvSpPr>
        <p:spPr>
          <a:xfrm>
            <a:off x="3682657" y="5499104"/>
            <a:ext cx="1062453" cy="26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SpringBoot</a:t>
            </a:r>
            <a:endParaRPr lang="ko-KR" altLang="en-US" sz="120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C6E1FC6-6A3A-4BFD-9F36-8A458C0C9FCB}"/>
              </a:ext>
            </a:extLst>
          </p:cNvPr>
          <p:cNvCxnSpPr>
            <a:cxnSpLocks/>
          </p:cNvCxnSpPr>
          <p:nvPr/>
        </p:nvCxnSpPr>
        <p:spPr>
          <a:xfrm flipH="1">
            <a:off x="2277262" y="5410455"/>
            <a:ext cx="101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36114B-93CC-4674-8482-4BCBC61BADF1}"/>
              </a:ext>
            </a:extLst>
          </p:cNvPr>
          <p:cNvSpPr txBox="1"/>
          <p:nvPr/>
        </p:nvSpPr>
        <p:spPr>
          <a:xfrm>
            <a:off x="555438" y="5510752"/>
            <a:ext cx="4728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Vue</a:t>
            </a:r>
            <a:endParaRPr lang="ko-KR" altLang="en-US" sz="105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43DEF-B097-4EF3-970B-E69BE14EC59C}"/>
              </a:ext>
            </a:extLst>
          </p:cNvPr>
          <p:cNvSpPr txBox="1"/>
          <p:nvPr/>
        </p:nvSpPr>
        <p:spPr>
          <a:xfrm>
            <a:off x="1164146" y="5522445"/>
            <a:ext cx="9237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Bootstrap</a:t>
            </a:r>
            <a:endParaRPr lang="ko-KR" altLang="en-US" sz="105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E6B781-BA46-498D-AA0F-47F4110CDE4A}"/>
              </a:ext>
            </a:extLst>
          </p:cNvPr>
          <p:cNvCxnSpPr>
            <a:cxnSpLocks/>
          </p:cNvCxnSpPr>
          <p:nvPr/>
        </p:nvCxnSpPr>
        <p:spPr>
          <a:xfrm>
            <a:off x="2316590" y="5116594"/>
            <a:ext cx="9772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8B8630-69D9-4CDE-87C1-5D3C03385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78" y="4683391"/>
            <a:ext cx="1608415" cy="8280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FFCBC8-2A68-4EF2-9D24-9626702F343B}"/>
              </a:ext>
            </a:extLst>
          </p:cNvPr>
          <p:cNvSpPr txBox="1"/>
          <p:nvPr/>
        </p:nvSpPr>
        <p:spPr>
          <a:xfrm>
            <a:off x="6783995" y="5549583"/>
            <a:ext cx="745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MySQL</a:t>
            </a:r>
            <a:endParaRPr lang="ko-KR" altLang="en-US" sz="120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1C72DA2-6DF9-4BB2-817F-74506AE8CAA4}"/>
              </a:ext>
            </a:extLst>
          </p:cNvPr>
          <p:cNvCxnSpPr>
            <a:cxnSpLocks/>
          </p:cNvCxnSpPr>
          <p:nvPr/>
        </p:nvCxnSpPr>
        <p:spPr>
          <a:xfrm flipH="1">
            <a:off x="4585493" y="3814380"/>
            <a:ext cx="830921" cy="1006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A652CF0-5B04-450D-B96C-ED11E851F8CF}"/>
              </a:ext>
            </a:extLst>
          </p:cNvPr>
          <p:cNvCxnSpPr>
            <a:cxnSpLocks/>
          </p:cNvCxnSpPr>
          <p:nvPr/>
        </p:nvCxnSpPr>
        <p:spPr>
          <a:xfrm flipV="1">
            <a:off x="4418815" y="3713065"/>
            <a:ext cx="841503" cy="1027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0147E27-2543-4092-9D33-2AD8B5A9BD40}"/>
              </a:ext>
            </a:extLst>
          </p:cNvPr>
          <p:cNvCxnSpPr>
            <a:cxnSpLocks/>
          </p:cNvCxnSpPr>
          <p:nvPr/>
        </p:nvCxnSpPr>
        <p:spPr>
          <a:xfrm>
            <a:off x="6512174" y="3740584"/>
            <a:ext cx="793893" cy="101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FFB40A-026E-4D6B-AAC6-B3EEF83426DA}"/>
              </a:ext>
            </a:extLst>
          </p:cNvPr>
          <p:cNvCxnSpPr>
            <a:cxnSpLocks/>
          </p:cNvCxnSpPr>
          <p:nvPr/>
        </p:nvCxnSpPr>
        <p:spPr>
          <a:xfrm flipH="1" flipV="1">
            <a:off x="6335961" y="3820701"/>
            <a:ext cx="753333" cy="976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AED4E34-BFBF-4347-B406-7A70BC709907}"/>
              </a:ext>
            </a:extLst>
          </p:cNvPr>
          <p:cNvSpPr txBox="1"/>
          <p:nvPr/>
        </p:nvSpPr>
        <p:spPr>
          <a:xfrm>
            <a:off x="5462697" y="3763370"/>
            <a:ext cx="874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MyBatis</a:t>
            </a:r>
            <a:endParaRPr lang="ko-KR" altLang="en-US" sz="120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25FC5A-3633-4872-A712-82E3E2C6E74A}"/>
              </a:ext>
            </a:extLst>
          </p:cNvPr>
          <p:cNvSpPr txBox="1"/>
          <p:nvPr/>
        </p:nvSpPr>
        <p:spPr>
          <a:xfrm>
            <a:off x="474866" y="5936628"/>
            <a:ext cx="1676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Front-End</a:t>
            </a:r>
            <a:endParaRPr lang="ko-KR" altLang="en-US" sz="200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3FCAEF-5823-4ADD-B225-034B243DA255}"/>
              </a:ext>
            </a:extLst>
          </p:cNvPr>
          <p:cNvSpPr txBox="1"/>
          <p:nvPr/>
        </p:nvSpPr>
        <p:spPr>
          <a:xfrm>
            <a:off x="5118195" y="5936628"/>
            <a:ext cx="15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Back-End</a:t>
            </a:r>
            <a:endParaRPr lang="ko-KR" altLang="en-US" sz="2000"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F476A1-35CE-4D5F-8C24-1105AB212FA4}"/>
              </a:ext>
            </a:extLst>
          </p:cNvPr>
          <p:cNvSpPr txBox="1"/>
          <p:nvPr/>
        </p:nvSpPr>
        <p:spPr>
          <a:xfrm>
            <a:off x="8697245" y="2099432"/>
            <a:ext cx="15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개발 환경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2648A2-D55A-49E5-B759-655245E8DFC5}"/>
              </a:ext>
            </a:extLst>
          </p:cNvPr>
          <p:cNvSpPr txBox="1"/>
          <p:nvPr/>
        </p:nvSpPr>
        <p:spPr>
          <a:xfrm>
            <a:off x="8680947" y="2727687"/>
            <a:ext cx="3157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◇ </a:t>
            </a:r>
            <a:r>
              <a:rPr lang="en-US" altLang="ko-KR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Language</a:t>
            </a:r>
            <a:r>
              <a:rPr lang="ko-KR" altLang="en-US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      ◇</a:t>
            </a:r>
            <a:r>
              <a:rPr lang="en-US" altLang="ko-KR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Framework</a:t>
            </a:r>
            <a:r>
              <a:rPr lang="ko-KR" altLang="en-US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         </a:t>
            </a:r>
            <a:r>
              <a:rPr lang="en-US" altLang="ko-KR" sz="1400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en-US" altLang="ko-KR" sz="140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sz="14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  - Java 8                  - Spring Boot</a:t>
            </a:r>
          </a:p>
          <a:p>
            <a:r>
              <a:rPr lang="en-US" altLang="ko-KR" sz="14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  - JavaScript            - MyBatis</a:t>
            </a:r>
          </a:p>
          <a:p>
            <a:r>
              <a:rPr lang="en-US" altLang="ko-KR" sz="14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  - HTML                   - Vue.js</a:t>
            </a:r>
          </a:p>
          <a:p>
            <a:endParaRPr lang="en-US" altLang="ko-KR" sz="140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ko-KR" altLang="en-US" sz="140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◇ </a:t>
            </a:r>
            <a:r>
              <a:rPr lang="en-US" altLang="ko-KR" sz="140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DataBase          </a:t>
            </a:r>
            <a:r>
              <a:rPr lang="ko-KR" altLang="en-US" sz="140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◇ </a:t>
            </a:r>
            <a:r>
              <a:rPr lang="en-US" altLang="ko-KR" sz="140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SCM</a:t>
            </a:r>
          </a:p>
          <a:p>
            <a:r>
              <a:rPr lang="en-US" altLang="ko-KR" sz="14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  - MySQL                 - Git</a:t>
            </a:r>
            <a:endParaRPr lang="en-US" altLang="ko-KR" sz="120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156C23-2760-490D-B3FD-FFBF39718620}"/>
              </a:ext>
            </a:extLst>
          </p:cNvPr>
          <p:cNvSpPr txBox="1"/>
          <p:nvPr/>
        </p:nvSpPr>
        <p:spPr>
          <a:xfrm>
            <a:off x="383005" y="2055526"/>
            <a:ext cx="15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시스템 구조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DF5B6-2E49-4381-9DCB-51980F82E1DB}"/>
              </a:ext>
            </a:extLst>
          </p:cNvPr>
          <p:cNvSpPr txBox="1"/>
          <p:nvPr/>
        </p:nvSpPr>
        <p:spPr>
          <a:xfrm>
            <a:off x="140610" y="1456178"/>
            <a:ext cx="2345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시스템 구조 및 개발환경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B2A8D6-FA7F-4D2D-A44D-ECE81340C686}"/>
              </a:ext>
            </a:extLst>
          </p:cNvPr>
          <p:cNvSpPr/>
          <p:nvPr/>
        </p:nvSpPr>
        <p:spPr>
          <a:xfrm>
            <a:off x="125677" y="2585551"/>
            <a:ext cx="8082901" cy="397290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45CC172-3F86-4CFC-8EB8-B1BDB9B35E85}"/>
              </a:ext>
            </a:extLst>
          </p:cNvPr>
          <p:cNvSpPr/>
          <p:nvPr/>
        </p:nvSpPr>
        <p:spPr>
          <a:xfrm>
            <a:off x="8554067" y="2595411"/>
            <a:ext cx="3410920" cy="18055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0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219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1293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결과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1BD494-3E2F-4F81-83C9-A7EBA8F4A55C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753AE0-D24F-41ED-A434-175070E40FCE}"/>
              </a:ext>
            </a:extLst>
          </p:cNvPr>
          <p:cNvSpPr/>
          <p:nvPr/>
        </p:nvSpPr>
        <p:spPr>
          <a:xfrm>
            <a:off x="140610" y="377190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SSABANG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9C94B0-0049-4981-8FC9-724F91FC6DD4}"/>
              </a:ext>
            </a:extLst>
          </p:cNvPr>
          <p:cNvGrpSpPr/>
          <p:nvPr/>
        </p:nvGrpSpPr>
        <p:grpSpPr>
          <a:xfrm>
            <a:off x="4378341" y="2663971"/>
            <a:ext cx="3435318" cy="3130258"/>
            <a:chOff x="6645581" y="3349915"/>
            <a:chExt cx="3435318" cy="31302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891DCD-5B4D-470B-8053-37E59072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6E54890-694B-4279-80C3-4A9D3BB6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0DA019-2ACD-48D1-A282-172B2A55EB48}"/>
              </a:ext>
            </a:extLst>
          </p:cNvPr>
          <p:cNvSpPr txBox="1"/>
          <p:nvPr/>
        </p:nvSpPr>
        <p:spPr>
          <a:xfrm>
            <a:off x="5314860" y="3028890"/>
            <a:ext cx="156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시연 동영상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83D8D5-1958-40AF-A3A6-19CAA353B16F}"/>
              </a:ext>
            </a:extLst>
          </p:cNvPr>
          <p:cNvSpPr txBox="1"/>
          <p:nvPr/>
        </p:nvSpPr>
        <p:spPr>
          <a:xfrm>
            <a:off x="140610" y="1456178"/>
            <a:ext cx="109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시연 영상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2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502</Words>
  <Application>Microsoft Office PowerPoint</Application>
  <PresentationFormat>와이드스크린</PresentationFormat>
  <Paragraphs>139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한수원 한돋움</vt:lpstr>
      <vt:lpstr>한수원 한돋움 Bold</vt:lpstr>
      <vt:lpstr>한수원 한울림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박지훈(2015150046)</dc:creator>
  <cp:lastModifiedBy>기라성</cp:lastModifiedBy>
  <cp:revision>96</cp:revision>
  <dcterms:created xsi:type="dcterms:W3CDTF">2020-11-25T01:50:21Z</dcterms:created>
  <dcterms:modified xsi:type="dcterms:W3CDTF">2020-11-25T11:51:36Z</dcterms:modified>
</cp:coreProperties>
</file>